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61" r:id="rId6"/>
    <p:sldId id="259" r:id="rId7"/>
    <p:sldId id="260" r:id="rId8"/>
  </p:sldIdLst>
  <p:sldSz cx="18288000" cy="10287000"/>
  <p:notesSz cx="6858000" cy="9144000"/>
  <p:embeddedFontLst>
    <p:embeddedFont>
      <p:font typeface="Open Sauce" panose="020B0604020202020204" charset="0"/>
      <p:regular r:id="rId9"/>
    </p:embeddedFont>
    <p:embeddedFont>
      <p:font typeface="Open Sauce Bold" panose="020B0604020202020204" charset="0"/>
      <p:regular r:id="rId10"/>
    </p:embeddedFont>
    <p:embeddedFont>
      <p:font typeface="Open Sauce Light" panose="020B0604020202020204" charset="0"/>
      <p:regular r:id="rId11"/>
    </p:embeddedFont>
    <p:embeddedFont>
      <p:font typeface="Sifonn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AECF"/>
    <a:srgbClr val="382348"/>
    <a:srgbClr val="2A1536"/>
    <a:srgbClr val="221F3D"/>
    <a:srgbClr val="08121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100" y="1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image" Target="../media/image1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9989529" y="0"/>
            <a:ext cx="8298471" cy="10287000"/>
          </a:xfrm>
          <a:custGeom>
            <a:avLst/>
            <a:gdLst/>
            <a:ahLst/>
            <a:cxnLst/>
            <a:rect l="l" t="t" r="r" b="b"/>
            <a:pathLst>
              <a:path w="627354" h="777685">
                <a:moveTo>
                  <a:pt x="0" y="0"/>
                </a:moveTo>
                <a:lnTo>
                  <a:pt x="627354" y="0"/>
                </a:lnTo>
                <a:lnTo>
                  <a:pt x="627354" y="777685"/>
                </a:lnTo>
                <a:lnTo>
                  <a:pt x="0" y="777685"/>
                </a:lnTo>
                <a:close/>
              </a:path>
            </a:pathLst>
          </a:custGeom>
          <a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4" name="Freeform 4"/>
          <p:cNvSpPr/>
          <p:nvPr/>
        </p:nvSpPr>
        <p:spPr>
          <a:xfrm>
            <a:off x="7157687" y="7455158"/>
            <a:ext cx="5663683" cy="2831842"/>
          </a:xfrm>
          <a:custGeom>
            <a:avLst/>
            <a:gdLst/>
            <a:ahLst/>
            <a:cxnLst/>
            <a:rect l="l" t="t" r="r" b="b"/>
            <a:pathLst>
              <a:path w="5663683" h="2831842">
                <a:moveTo>
                  <a:pt x="0" y="0"/>
                </a:moveTo>
                <a:lnTo>
                  <a:pt x="5663683" y="0"/>
                </a:lnTo>
                <a:lnTo>
                  <a:pt x="5663683" y="2831842"/>
                </a:lnTo>
                <a:lnTo>
                  <a:pt x="0" y="283184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5" name="Freeform 5"/>
          <p:cNvSpPr/>
          <p:nvPr/>
        </p:nvSpPr>
        <p:spPr>
          <a:xfrm>
            <a:off x="7934175" y="8230623"/>
            <a:ext cx="4110707" cy="2055354"/>
          </a:xfrm>
          <a:custGeom>
            <a:avLst/>
            <a:gdLst/>
            <a:ahLst/>
            <a:cxnLst/>
            <a:rect l="l" t="t" r="r" b="b"/>
            <a:pathLst>
              <a:path w="4110707" h="2055354">
                <a:moveTo>
                  <a:pt x="0" y="0"/>
                </a:moveTo>
                <a:lnTo>
                  <a:pt x="4110707" y="0"/>
                </a:lnTo>
                <a:lnTo>
                  <a:pt x="4110707" y="2055354"/>
                </a:lnTo>
                <a:lnTo>
                  <a:pt x="0" y="205535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6" name="TextBox 6"/>
          <p:cNvSpPr txBox="1"/>
          <p:nvPr/>
        </p:nvSpPr>
        <p:spPr>
          <a:xfrm>
            <a:off x="1319910" y="3306445"/>
            <a:ext cx="6899233" cy="18751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210"/>
              </a:lnSpc>
              <a:spcBef>
                <a:spcPct val="0"/>
              </a:spcBef>
            </a:pPr>
            <a:r>
              <a:rPr lang="en-US" sz="7000">
                <a:solidFill>
                  <a:srgbClr val="FFFFFF"/>
                </a:solidFill>
                <a:latin typeface="Sifonn"/>
                <a:ea typeface="Sifonn"/>
                <a:cs typeface="Sifonn"/>
                <a:sym typeface="Sifonn"/>
              </a:rPr>
              <a:t>PROPUESTA DE PROYECTO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64050" y="2760103"/>
            <a:ext cx="6308733" cy="3185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72"/>
              </a:lnSpc>
              <a:spcBef>
                <a:spcPct val="0"/>
              </a:spcBef>
            </a:pPr>
            <a:r>
              <a:rPr lang="en-US" sz="2400" spc="-86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07 SEPTIEMBRE DE 2025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364050" y="5981641"/>
            <a:ext cx="6308733" cy="35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</a:pPr>
            <a:r>
              <a:rPr lang="en-US" sz="2600" spc="-93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Nombre del proyecto: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364050" y="7071936"/>
            <a:ext cx="6308733" cy="35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</a:pPr>
            <a:r>
              <a:rPr lang="en-US" sz="2600" spc="-93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Nombre del cliente: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64050" y="8209856"/>
            <a:ext cx="6308733" cy="359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</a:pPr>
            <a:r>
              <a:rPr lang="en-US" sz="2600" spc="-93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Realizada por: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64050" y="6369626"/>
            <a:ext cx="6308733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</a:pPr>
            <a:r>
              <a:rPr lang="en-US" sz="2600" b="1" spc="-93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Pozo La </a:t>
            </a:r>
            <a:r>
              <a:rPr lang="en-US" sz="2600" b="1" spc="-93" dirty="0" err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Fuerza</a:t>
            </a:r>
            <a:endParaRPr lang="en-US" sz="2600" b="1" spc="-93" dirty="0">
              <a:solidFill>
                <a:srgbClr val="FFFFFF"/>
              </a:solidFill>
              <a:latin typeface="Open Sauce Bold"/>
              <a:ea typeface="Open Sauce Bold"/>
              <a:cs typeface="Open Sauce Bold"/>
              <a:sym typeface="Open Sauce Bold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64050" y="7459921"/>
            <a:ext cx="6308733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</a:pPr>
            <a:r>
              <a:rPr lang="en-US" sz="2600" b="1" spc="-93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Richard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364050" y="8597841"/>
            <a:ext cx="6308733" cy="3847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990"/>
              </a:lnSpc>
            </a:pPr>
            <a:r>
              <a:rPr lang="en-US" sz="2600" b="1" spc="-93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The Tech Factory</a:t>
            </a:r>
          </a:p>
        </p:txBody>
      </p:sp>
      <p:pic>
        <p:nvPicPr>
          <p:cNvPr id="16" name="Picture 1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08F2E205-CC57-EE07-CA08-650D99054E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910" y="796446"/>
            <a:ext cx="3380378" cy="116361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2E3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793123" y="5406356"/>
            <a:ext cx="10494877" cy="4880644"/>
            <a:chOff x="0" y="0"/>
            <a:chExt cx="793400" cy="36897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93400" cy="368971"/>
            </a:xfrm>
            <a:custGeom>
              <a:avLst/>
              <a:gdLst/>
              <a:ahLst/>
              <a:cxnLst/>
              <a:rect l="l" t="t" r="r" b="b"/>
              <a:pathLst>
                <a:path w="793400" h="368971">
                  <a:moveTo>
                    <a:pt x="0" y="0"/>
                  </a:moveTo>
                  <a:lnTo>
                    <a:pt x="793400" y="0"/>
                  </a:lnTo>
                  <a:lnTo>
                    <a:pt x="793400" y="368971"/>
                  </a:lnTo>
                  <a:lnTo>
                    <a:pt x="0" y="368971"/>
                  </a:lnTo>
                  <a:close/>
                </a:path>
              </a:pathLst>
            </a:custGeom>
            <a:blipFill>
              <a:blip r:embed="rId2"/>
              <a:stretch>
                <a:fillRect t="-17197" b="-17197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0" y="0"/>
            <a:ext cx="8088036" cy="10296525"/>
            <a:chOff x="0" y="0"/>
            <a:chExt cx="2130182" cy="271184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30182" cy="2711842"/>
            </a:xfrm>
            <a:custGeom>
              <a:avLst/>
              <a:gdLst/>
              <a:ahLst/>
              <a:cxnLst/>
              <a:rect l="l" t="t" r="r" b="b"/>
              <a:pathLst>
                <a:path w="2130182" h="2711842">
                  <a:moveTo>
                    <a:pt x="0" y="0"/>
                  </a:moveTo>
                  <a:lnTo>
                    <a:pt x="2130182" y="0"/>
                  </a:lnTo>
                  <a:lnTo>
                    <a:pt x="2130182" y="2711842"/>
                  </a:lnTo>
                  <a:lnTo>
                    <a:pt x="0" y="2711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57150"/>
              <a:ext cx="2130182" cy="2654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78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2750991"/>
            <a:ext cx="6020841" cy="657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4"/>
              </a:lnSpc>
            </a:pP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El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presente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proyecto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tiene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como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objetivo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diseñar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desarrollar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página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web para</a:t>
            </a:r>
            <a:r>
              <a:rPr lang="en-US" sz="2300" b="1" dirty="0">
                <a:solidFill>
                  <a:srgbClr val="142E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Pozo La </a:t>
            </a:r>
            <a:r>
              <a:rPr lang="en-US" sz="2300" b="1" dirty="0" err="1">
                <a:solidFill>
                  <a:srgbClr val="142E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Fuerza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,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alineada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con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su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identidad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visual,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valores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objetivos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negocio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 </a:t>
            </a:r>
          </a:p>
          <a:p>
            <a:pPr algn="l">
              <a:lnSpc>
                <a:spcPts val="2714"/>
              </a:lnSpc>
            </a:pPr>
            <a:endParaRPr lang="en-US" sz="2300" dirty="0">
              <a:solidFill>
                <a:srgbClr val="142E39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  <a:p>
            <a:pPr algn="l">
              <a:lnSpc>
                <a:spcPts val="2714"/>
              </a:lnSpc>
            </a:pP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La web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será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plataforma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clave para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fortalecer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presencia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digital de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marca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,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mejorar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experiencia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del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usuario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facilitar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conversión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visitantes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clientes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  <a:p>
            <a:pPr algn="l">
              <a:lnSpc>
                <a:spcPts val="2714"/>
              </a:lnSpc>
            </a:pPr>
            <a:endParaRPr lang="en-US" sz="2300" dirty="0">
              <a:solidFill>
                <a:srgbClr val="142E39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  <a:p>
            <a:pPr algn="l">
              <a:lnSpc>
                <a:spcPts val="2714"/>
              </a:lnSpc>
            </a:pP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Se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trabajará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estructura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intuitiva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, un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diseño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atractivo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navegación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optimizada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para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garantizar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experiencia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fluida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cualquier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dispositivo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 </a:t>
            </a:r>
          </a:p>
          <a:p>
            <a:pPr algn="l">
              <a:lnSpc>
                <a:spcPts val="2714"/>
              </a:lnSpc>
            </a:pPr>
            <a:endParaRPr lang="en-US" sz="2300" dirty="0">
              <a:solidFill>
                <a:srgbClr val="142E39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  <a:p>
            <a:pPr algn="l">
              <a:lnSpc>
                <a:spcPts val="2714"/>
              </a:lnSpc>
            </a:pP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Además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, se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implementarán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buenas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prácticas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SEO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rendimiento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para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mejorar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visibilidad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el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</a:p>
          <a:p>
            <a:pPr algn="l">
              <a:lnSpc>
                <a:spcPts val="2714"/>
              </a:lnSpc>
            </a:pP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posicionamiento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buscadores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0" y="2200073"/>
            <a:ext cx="1837077" cy="102078"/>
          </a:xfrm>
          <a:custGeom>
            <a:avLst/>
            <a:gdLst/>
            <a:ahLst/>
            <a:cxnLst/>
            <a:rect l="l" t="t" r="r" b="b"/>
            <a:pathLst>
              <a:path w="483839" h="26885">
                <a:moveTo>
                  <a:pt x="0" y="0"/>
                </a:moveTo>
                <a:lnTo>
                  <a:pt x="483839" y="0"/>
                </a:lnTo>
                <a:lnTo>
                  <a:pt x="483839" y="26885"/>
                </a:lnTo>
                <a:lnTo>
                  <a:pt x="0" y="26885"/>
                </a:lnTo>
                <a:close/>
              </a:path>
            </a:pathLst>
          </a:custGeom>
          <a:solidFill>
            <a:srgbClr val="2FAECF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Freeform 11"/>
          <p:cNvSpPr/>
          <p:nvPr/>
        </p:nvSpPr>
        <p:spPr>
          <a:xfrm>
            <a:off x="6166106" y="8365070"/>
            <a:ext cx="3843860" cy="1921930"/>
          </a:xfrm>
          <a:custGeom>
            <a:avLst/>
            <a:gdLst/>
            <a:ahLst/>
            <a:cxnLst/>
            <a:rect l="l" t="t" r="r" b="b"/>
            <a:pathLst>
              <a:path w="3843860" h="1921930">
                <a:moveTo>
                  <a:pt x="0" y="0"/>
                </a:moveTo>
                <a:lnTo>
                  <a:pt x="3843860" y="0"/>
                </a:lnTo>
                <a:lnTo>
                  <a:pt x="3843860" y="1921930"/>
                </a:lnTo>
                <a:lnTo>
                  <a:pt x="0" y="1921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/>
          <p:cNvSpPr/>
          <p:nvPr/>
        </p:nvSpPr>
        <p:spPr>
          <a:xfrm>
            <a:off x="6693097" y="8891367"/>
            <a:ext cx="2789878" cy="1394939"/>
          </a:xfrm>
          <a:custGeom>
            <a:avLst/>
            <a:gdLst/>
            <a:ahLst/>
            <a:cxnLst/>
            <a:rect l="l" t="t" r="r" b="b"/>
            <a:pathLst>
              <a:path w="2789878" h="1394939">
                <a:moveTo>
                  <a:pt x="0" y="0"/>
                </a:moveTo>
                <a:lnTo>
                  <a:pt x="2789878" y="0"/>
                </a:lnTo>
                <a:lnTo>
                  <a:pt x="2789878" y="1394939"/>
                </a:lnTo>
                <a:lnTo>
                  <a:pt x="0" y="13949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4" name="Freeform 14"/>
          <p:cNvSpPr/>
          <p:nvPr/>
        </p:nvSpPr>
        <p:spPr>
          <a:xfrm>
            <a:off x="9625850" y="5143500"/>
            <a:ext cx="1837077" cy="102078"/>
          </a:xfrm>
          <a:custGeom>
            <a:avLst/>
            <a:gdLst/>
            <a:ahLst/>
            <a:cxnLst/>
            <a:rect l="l" t="t" r="r" b="b"/>
            <a:pathLst>
              <a:path w="483839" h="26885">
                <a:moveTo>
                  <a:pt x="0" y="0"/>
                </a:moveTo>
                <a:lnTo>
                  <a:pt x="483839" y="0"/>
                </a:lnTo>
                <a:lnTo>
                  <a:pt x="483839" y="26885"/>
                </a:lnTo>
                <a:lnTo>
                  <a:pt x="0" y="26885"/>
                </a:lnTo>
                <a:close/>
              </a:path>
            </a:pathLst>
          </a:custGeom>
          <a:solidFill>
            <a:srgbClr val="2FAECF"/>
          </a:solidFill>
        </p:spPr>
        <p:txBody>
          <a:bodyPr/>
          <a:lstStyle/>
          <a:p>
            <a:endParaRPr lang="en-GB"/>
          </a:p>
        </p:txBody>
      </p:sp>
      <p:sp>
        <p:nvSpPr>
          <p:cNvPr id="16" name="TextBox 16"/>
          <p:cNvSpPr txBox="1"/>
          <p:nvPr/>
        </p:nvSpPr>
        <p:spPr>
          <a:xfrm>
            <a:off x="1028700" y="1152525"/>
            <a:ext cx="6308733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49"/>
              </a:lnSpc>
              <a:spcBef>
                <a:spcPct val="0"/>
              </a:spcBef>
            </a:pPr>
            <a:r>
              <a:rPr lang="en-US" sz="4999">
                <a:solidFill>
                  <a:srgbClr val="142E39"/>
                </a:solidFill>
                <a:latin typeface="Sifonn"/>
                <a:ea typeface="Sifonn"/>
                <a:cs typeface="Sifonn"/>
                <a:sym typeface="Sifonn"/>
              </a:rPr>
              <a:t>PROPUESTA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144000" y="859283"/>
            <a:ext cx="6308733" cy="421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96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latin typeface="Sifonn"/>
                <a:ea typeface="Sifonn"/>
                <a:cs typeface="Sifonn"/>
                <a:sym typeface="Sifonn"/>
              </a:rPr>
              <a:t>OBJETIVOS DEL PROYECTO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144000" y="1624457"/>
            <a:ext cx="8115300" cy="346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Diseñar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web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alineada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con la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identidad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la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marca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su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propósito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Crear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experiencia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usuario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optimizada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accesible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Garantizar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navegación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intuitiva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funcional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todos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los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dispositivos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(responsive design).</a:t>
            </a:r>
          </a:p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Implementar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estrategias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SEO para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mejorar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el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posicionamiento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buscadores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Creacion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puesta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marcha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correo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electronico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profesional</a:t>
            </a:r>
            <a:endParaRPr lang="en-US" sz="2300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9992F8E-F9D4-4B44-9826-65427998C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B994A834-E4A3-B579-39BC-FD960FACD004}"/>
              </a:ext>
            </a:extLst>
          </p:cNvPr>
          <p:cNvSpPr/>
          <p:nvPr/>
        </p:nvSpPr>
        <p:spPr>
          <a:xfrm>
            <a:off x="7793123" y="5406356"/>
            <a:ext cx="10494877" cy="4880644"/>
          </a:xfrm>
          <a:custGeom>
            <a:avLst/>
            <a:gdLst/>
            <a:ahLst/>
            <a:cxnLst/>
            <a:rect l="l" t="t" r="r" b="b"/>
            <a:pathLst>
              <a:path w="793400" h="368971">
                <a:moveTo>
                  <a:pt x="0" y="0"/>
                </a:moveTo>
                <a:lnTo>
                  <a:pt x="793400" y="0"/>
                </a:lnTo>
                <a:lnTo>
                  <a:pt x="793400" y="368971"/>
                </a:lnTo>
                <a:lnTo>
                  <a:pt x="0" y="368971"/>
                </a:lnTo>
                <a:close/>
              </a:path>
            </a:pathLst>
          </a:custGeom>
          <a:blipFill>
            <a:blip r:embed="rId2"/>
            <a:stretch>
              <a:fillRect t="-17197" b="-17197"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grpSp>
        <p:nvGrpSpPr>
          <p:cNvPr id="4" name="Group 4">
            <a:extLst>
              <a:ext uri="{FF2B5EF4-FFF2-40B4-BE49-F238E27FC236}">
                <a16:creationId xmlns:a16="http://schemas.microsoft.com/office/drawing/2014/main" id="{74253A25-68F4-6174-0BFC-1BA4B76C559E}"/>
              </a:ext>
            </a:extLst>
          </p:cNvPr>
          <p:cNvGrpSpPr/>
          <p:nvPr/>
        </p:nvGrpSpPr>
        <p:grpSpPr>
          <a:xfrm>
            <a:off x="0" y="0"/>
            <a:ext cx="8088036" cy="10296525"/>
            <a:chOff x="0" y="0"/>
            <a:chExt cx="2130182" cy="2711842"/>
          </a:xfrm>
        </p:grpSpPr>
        <p:sp>
          <p:nvSpPr>
            <p:cNvPr id="5" name="Freeform 5">
              <a:extLst>
                <a:ext uri="{FF2B5EF4-FFF2-40B4-BE49-F238E27FC236}">
                  <a16:creationId xmlns:a16="http://schemas.microsoft.com/office/drawing/2014/main" id="{D133E0F2-8F29-F263-F321-E0BC2467B3C6}"/>
                </a:ext>
              </a:extLst>
            </p:cNvPr>
            <p:cNvSpPr/>
            <p:nvPr/>
          </p:nvSpPr>
          <p:spPr>
            <a:xfrm>
              <a:off x="0" y="0"/>
              <a:ext cx="2130182" cy="2711842"/>
            </a:xfrm>
            <a:custGeom>
              <a:avLst/>
              <a:gdLst/>
              <a:ahLst/>
              <a:cxnLst/>
              <a:rect l="l" t="t" r="r" b="b"/>
              <a:pathLst>
                <a:path w="2130182" h="2711842">
                  <a:moveTo>
                    <a:pt x="0" y="0"/>
                  </a:moveTo>
                  <a:lnTo>
                    <a:pt x="2130182" y="0"/>
                  </a:lnTo>
                  <a:lnTo>
                    <a:pt x="2130182" y="2711842"/>
                  </a:lnTo>
                  <a:lnTo>
                    <a:pt x="0" y="27118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6" name="TextBox 6">
              <a:extLst>
                <a:ext uri="{FF2B5EF4-FFF2-40B4-BE49-F238E27FC236}">
                  <a16:creationId xmlns:a16="http://schemas.microsoft.com/office/drawing/2014/main" id="{08141A62-64C7-905A-395C-EF62D903F47D}"/>
                </a:ext>
              </a:extLst>
            </p:cNvPr>
            <p:cNvSpPr txBox="1"/>
            <p:nvPr/>
          </p:nvSpPr>
          <p:spPr>
            <a:xfrm>
              <a:off x="0" y="57150"/>
              <a:ext cx="2130182" cy="26546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78"/>
                </a:lnSpc>
              </a:pPr>
              <a:endParaRPr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A594C93C-9038-B260-D504-60B63FACE3CB}"/>
              </a:ext>
            </a:extLst>
          </p:cNvPr>
          <p:cNvSpPr txBox="1"/>
          <p:nvPr/>
        </p:nvSpPr>
        <p:spPr>
          <a:xfrm>
            <a:off x="1028700" y="2750991"/>
            <a:ext cx="6020841" cy="65787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14"/>
              </a:lnSpc>
            </a:pP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El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presente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proyecto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tiene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como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objetivo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diseñar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desarrollar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página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web para</a:t>
            </a:r>
            <a:r>
              <a:rPr lang="en-US" sz="2300" b="1" dirty="0">
                <a:solidFill>
                  <a:srgbClr val="142E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 Pozo La </a:t>
            </a:r>
            <a:r>
              <a:rPr lang="en-US" sz="2300" b="1" dirty="0" err="1">
                <a:solidFill>
                  <a:srgbClr val="142E39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Fuerza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,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alineada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con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su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identidad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visual,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valores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objetivos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negocio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 </a:t>
            </a:r>
          </a:p>
          <a:p>
            <a:pPr algn="l">
              <a:lnSpc>
                <a:spcPts val="2714"/>
              </a:lnSpc>
            </a:pPr>
            <a:endParaRPr lang="en-US" sz="2300" dirty="0">
              <a:solidFill>
                <a:srgbClr val="142E39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  <a:p>
            <a:pPr algn="l">
              <a:lnSpc>
                <a:spcPts val="2714"/>
              </a:lnSpc>
            </a:pP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La web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será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plataforma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clave para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fortalecer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presencia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digital de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marca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,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mejorar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experiencia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del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usuario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facilitar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conversión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visitantes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clientes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  <a:p>
            <a:pPr algn="l">
              <a:lnSpc>
                <a:spcPts val="2714"/>
              </a:lnSpc>
            </a:pPr>
            <a:endParaRPr lang="en-US" sz="2300" dirty="0">
              <a:solidFill>
                <a:srgbClr val="142E39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  <a:p>
            <a:pPr algn="l">
              <a:lnSpc>
                <a:spcPts val="2714"/>
              </a:lnSpc>
            </a:pP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Se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trabajará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estructura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intuitiva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, un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diseño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atractivo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navegación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optimizada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para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garantizar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experiencia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fluida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cualquier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dispositivo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 </a:t>
            </a:r>
          </a:p>
          <a:p>
            <a:pPr algn="l">
              <a:lnSpc>
                <a:spcPts val="2714"/>
              </a:lnSpc>
            </a:pPr>
            <a:endParaRPr lang="en-US" sz="2300" dirty="0">
              <a:solidFill>
                <a:srgbClr val="142E39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  <a:p>
            <a:pPr algn="l">
              <a:lnSpc>
                <a:spcPts val="2714"/>
              </a:lnSpc>
            </a:pP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Además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, se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implementarán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buenas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prácticas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SEO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rendimiento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para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mejorar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la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visibilidad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el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</a:p>
          <a:p>
            <a:pPr algn="l">
              <a:lnSpc>
                <a:spcPts val="2714"/>
              </a:lnSpc>
            </a:pP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posicionamiento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buscadores</a:t>
            </a:r>
            <a:r>
              <a:rPr lang="en-US" sz="2300" dirty="0">
                <a:solidFill>
                  <a:srgbClr val="142E39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0DD9DFEE-C40E-B1F9-3F54-2A1D54D071CD}"/>
              </a:ext>
            </a:extLst>
          </p:cNvPr>
          <p:cNvSpPr/>
          <p:nvPr/>
        </p:nvSpPr>
        <p:spPr>
          <a:xfrm>
            <a:off x="1028700" y="2200073"/>
            <a:ext cx="1837077" cy="102078"/>
          </a:xfrm>
          <a:custGeom>
            <a:avLst/>
            <a:gdLst/>
            <a:ahLst/>
            <a:cxnLst/>
            <a:rect l="l" t="t" r="r" b="b"/>
            <a:pathLst>
              <a:path w="483839" h="26885">
                <a:moveTo>
                  <a:pt x="0" y="0"/>
                </a:moveTo>
                <a:lnTo>
                  <a:pt x="483839" y="0"/>
                </a:lnTo>
                <a:lnTo>
                  <a:pt x="483839" y="26885"/>
                </a:lnTo>
                <a:lnTo>
                  <a:pt x="0" y="26885"/>
                </a:lnTo>
                <a:close/>
              </a:path>
            </a:pathLst>
          </a:custGeom>
          <a:solidFill>
            <a:srgbClr val="2FAECF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Freeform 11">
            <a:extLst>
              <a:ext uri="{FF2B5EF4-FFF2-40B4-BE49-F238E27FC236}">
                <a16:creationId xmlns:a16="http://schemas.microsoft.com/office/drawing/2014/main" id="{C74EC0B9-3146-9B49-B721-99FA35D714C1}"/>
              </a:ext>
            </a:extLst>
          </p:cNvPr>
          <p:cNvSpPr/>
          <p:nvPr/>
        </p:nvSpPr>
        <p:spPr>
          <a:xfrm>
            <a:off x="6166106" y="8365070"/>
            <a:ext cx="3843860" cy="1921930"/>
          </a:xfrm>
          <a:custGeom>
            <a:avLst/>
            <a:gdLst/>
            <a:ahLst/>
            <a:cxnLst/>
            <a:rect l="l" t="t" r="r" b="b"/>
            <a:pathLst>
              <a:path w="3843860" h="1921930">
                <a:moveTo>
                  <a:pt x="0" y="0"/>
                </a:moveTo>
                <a:lnTo>
                  <a:pt x="3843860" y="0"/>
                </a:lnTo>
                <a:lnTo>
                  <a:pt x="3843860" y="1921930"/>
                </a:lnTo>
                <a:lnTo>
                  <a:pt x="0" y="192193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2" name="Freeform 12">
            <a:extLst>
              <a:ext uri="{FF2B5EF4-FFF2-40B4-BE49-F238E27FC236}">
                <a16:creationId xmlns:a16="http://schemas.microsoft.com/office/drawing/2014/main" id="{F8934E39-EE4E-BF4F-14D3-D6AADDAA42D9}"/>
              </a:ext>
            </a:extLst>
          </p:cNvPr>
          <p:cNvSpPr/>
          <p:nvPr/>
        </p:nvSpPr>
        <p:spPr>
          <a:xfrm>
            <a:off x="6693097" y="8891367"/>
            <a:ext cx="2789878" cy="1394939"/>
          </a:xfrm>
          <a:custGeom>
            <a:avLst/>
            <a:gdLst/>
            <a:ahLst/>
            <a:cxnLst/>
            <a:rect l="l" t="t" r="r" b="b"/>
            <a:pathLst>
              <a:path w="2789878" h="1394939">
                <a:moveTo>
                  <a:pt x="0" y="0"/>
                </a:moveTo>
                <a:lnTo>
                  <a:pt x="2789878" y="0"/>
                </a:lnTo>
                <a:lnTo>
                  <a:pt x="2789878" y="1394939"/>
                </a:lnTo>
                <a:lnTo>
                  <a:pt x="0" y="139493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14" name="Freeform 14">
            <a:extLst>
              <a:ext uri="{FF2B5EF4-FFF2-40B4-BE49-F238E27FC236}">
                <a16:creationId xmlns:a16="http://schemas.microsoft.com/office/drawing/2014/main" id="{A736E9B5-7F56-D2CE-19BB-B25C14542623}"/>
              </a:ext>
            </a:extLst>
          </p:cNvPr>
          <p:cNvSpPr/>
          <p:nvPr/>
        </p:nvSpPr>
        <p:spPr>
          <a:xfrm>
            <a:off x="9625850" y="5143500"/>
            <a:ext cx="1837077" cy="102078"/>
          </a:xfrm>
          <a:custGeom>
            <a:avLst/>
            <a:gdLst/>
            <a:ahLst/>
            <a:cxnLst/>
            <a:rect l="l" t="t" r="r" b="b"/>
            <a:pathLst>
              <a:path w="483839" h="26885">
                <a:moveTo>
                  <a:pt x="0" y="0"/>
                </a:moveTo>
                <a:lnTo>
                  <a:pt x="483839" y="0"/>
                </a:lnTo>
                <a:lnTo>
                  <a:pt x="483839" y="26885"/>
                </a:lnTo>
                <a:lnTo>
                  <a:pt x="0" y="26885"/>
                </a:lnTo>
                <a:close/>
              </a:path>
            </a:pathLst>
          </a:custGeom>
          <a:solidFill>
            <a:srgbClr val="2FAECF"/>
          </a:solidFill>
        </p:spPr>
        <p:txBody>
          <a:bodyPr/>
          <a:lstStyle/>
          <a:p>
            <a:endParaRPr lang="en-GB"/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2D734E80-E072-9B4A-94DC-D78C18B09F6C}"/>
              </a:ext>
            </a:extLst>
          </p:cNvPr>
          <p:cNvSpPr txBox="1"/>
          <p:nvPr/>
        </p:nvSpPr>
        <p:spPr>
          <a:xfrm>
            <a:off x="1028700" y="1152525"/>
            <a:ext cx="6308733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49"/>
              </a:lnSpc>
              <a:spcBef>
                <a:spcPct val="0"/>
              </a:spcBef>
            </a:pPr>
            <a:r>
              <a:rPr lang="en-US" sz="4999">
                <a:solidFill>
                  <a:srgbClr val="142E39"/>
                </a:solidFill>
                <a:latin typeface="Sifonn"/>
                <a:ea typeface="Sifonn"/>
                <a:cs typeface="Sifonn"/>
                <a:sym typeface="Sifonn"/>
              </a:rPr>
              <a:t>PROPUESTA</a:t>
            </a:r>
          </a:p>
        </p:txBody>
      </p:sp>
      <p:sp>
        <p:nvSpPr>
          <p:cNvPr id="17" name="TextBox 17">
            <a:extLst>
              <a:ext uri="{FF2B5EF4-FFF2-40B4-BE49-F238E27FC236}">
                <a16:creationId xmlns:a16="http://schemas.microsoft.com/office/drawing/2014/main" id="{32CEA017-A016-2E1B-4B25-EE4567CF8E89}"/>
              </a:ext>
            </a:extLst>
          </p:cNvPr>
          <p:cNvSpPr txBox="1"/>
          <p:nvPr/>
        </p:nvSpPr>
        <p:spPr>
          <a:xfrm>
            <a:off x="9144000" y="859283"/>
            <a:ext cx="6308733" cy="421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296"/>
              </a:lnSpc>
              <a:spcBef>
                <a:spcPct val="0"/>
              </a:spcBef>
            </a:pPr>
            <a:r>
              <a:rPr lang="en-US" sz="3200">
                <a:solidFill>
                  <a:srgbClr val="FFFFFF"/>
                </a:solidFill>
                <a:latin typeface="Sifonn"/>
                <a:ea typeface="Sifonn"/>
                <a:cs typeface="Sifonn"/>
                <a:sym typeface="Sifonn"/>
              </a:rPr>
              <a:t>OBJETIVOS DEL PROYECTO </a:t>
            </a:r>
          </a:p>
        </p:txBody>
      </p:sp>
      <p:sp>
        <p:nvSpPr>
          <p:cNvPr id="18" name="TextBox 18">
            <a:extLst>
              <a:ext uri="{FF2B5EF4-FFF2-40B4-BE49-F238E27FC236}">
                <a16:creationId xmlns:a16="http://schemas.microsoft.com/office/drawing/2014/main" id="{45983895-37C7-7DD2-565E-54FCD3092868}"/>
              </a:ext>
            </a:extLst>
          </p:cNvPr>
          <p:cNvSpPr txBox="1"/>
          <p:nvPr/>
        </p:nvSpPr>
        <p:spPr>
          <a:xfrm>
            <a:off x="9144000" y="1624457"/>
            <a:ext cx="8115300" cy="34624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Diseñar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web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alineada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con la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identidad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la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marca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su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propósito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Crear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experiencia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usuario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optimizada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accesible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Garantizar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una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navegación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intuitiva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funcional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todos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los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dispositivos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(responsive design).</a:t>
            </a:r>
          </a:p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Implementar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estrategias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SEO para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mejorar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el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posicionamiento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buscadores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.</a:t>
            </a:r>
          </a:p>
          <a:p>
            <a:pPr marL="496577" lvl="1" indent="-248289" algn="l">
              <a:lnSpc>
                <a:spcPts val="2668"/>
              </a:lnSpc>
              <a:buFont typeface="Arial"/>
              <a:buChar char="•"/>
            </a:pP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Creacion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y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puesta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en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marcha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de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correo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electronico</a:t>
            </a:r>
            <a:r>
              <a:rPr lang="en-US" sz="2300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300" dirty="0" err="1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profesional</a:t>
            </a:r>
            <a:endParaRPr lang="en-US" sz="2300" dirty="0">
              <a:solidFill>
                <a:srgbClr val="FFFFFF"/>
              </a:solidFill>
              <a:latin typeface="Open Sauce Light"/>
              <a:ea typeface="Open Sauce Light"/>
              <a:cs typeface="Open Sauce Light"/>
              <a:sym typeface="Open Sauce Light"/>
            </a:endParaRPr>
          </a:p>
        </p:txBody>
      </p:sp>
    </p:spTree>
    <p:extLst>
      <p:ext uri="{BB962C8B-B14F-4D97-AF65-F5344CB8AC3E}">
        <p14:creationId xmlns:p14="http://schemas.microsoft.com/office/powerpoint/2010/main" val="5865042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4796739"/>
            <a:chOff x="0" y="0"/>
            <a:chExt cx="4816593" cy="12633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1263339"/>
            </a:xfrm>
            <a:custGeom>
              <a:avLst/>
              <a:gdLst/>
              <a:ahLst/>
              <a:cxnLst/>
              <a:rect l="l" t="t" r="r" b="b"/>
              <a:pathLst>
                <a:path w="4816592" h="1263339">
                  <a:moveTo>
                    <a:pt x="0" y="0"/>
                  </a:moveTo>
                  <a:lnTo>
                    <a:pt x="4816592" y="0"/>
                  </a:lnTo>
                  <a:lnTo>
                    <a:pt x="4816592" y="1263339"/>
                  </a:lnTo>
                  <a:lnTo>
                    <a:pt x="0" y="1263339"/>
                  </a:lnTo>
                  <a:close/>
                </a:path>
              </a:pathLst>
            </a:custGeom>
            <a:solidFill>
              <a:srgbClr val="142E39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4816593" cy="1206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78"/>
                </a:lnSpc>
              </a:pPr>
              <a:endParaRPr/>
            </a:p>
          </p:txBody>
        </p:sp>
      </p:grpSp>
      <p:graphicFrame>
        <p:nvGraphicFramePr>
          <p:cNvPr id="5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223065"/>
              </p:ext>
            </p:extLst>
          </p:nvPr>
        </p:nvGraphicFramePr>
        <p:xfrm>
          <a:off x="1256995" y="2150406"/>
          <a:ext cx="16002304" cy="7258051"/>
        </p:xfrm>
        <a:graphic>
          <a:graphicData uri="http://schemas.openxmlformats.org/drawingml/2006/table">
            <a:tbl>
              <a:tblPr/>
              <a:tblGrid>
                <a:gridCol w="4038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4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9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3464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>
                          <a:solidFill>
                            <a:srgbClr val="A4D10F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ENTREGABLE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>
                          <a:solidFill>
                            <a:srgbClr val="A4D10F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DESCRIPCIÓN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966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dirty="0">
                          <a:solidFill>
                            <a:srgbClr val="A4D10F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TIEMPO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5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127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Investigación y análisis: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Estudio del mercado, público objetivo y competencia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127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Arquitectura de la información: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Definición de estructura y navegación.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476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Diseño UX/UI: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Creación de wireframes y prototipos visuales.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8778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Desarrollo web: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Programación y optimización del sitio en Webflow/WordPress/otra plataforma según requerimientos.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476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Pruebas y optimización: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Asegurar rendimiento, compatibilidad y usabilidad.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9127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 dirty="0" err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Lanzamiento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Publicación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del sitio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9476">
                <a:tc gridSpan="3"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3 </a:t>
                      </a:r>
                      <a:r>
                        <a:rPr lang="en-US" sz="2399" spc="-5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cambios</a:t>
                      </a: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spc="-5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máximos</a:t>
                      </a: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- Costo </a:t>
                      </a:r>
                      <a:r>
                        <a:rPr lang="en-US" sz="2399" spc="-5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cambio</a:t>
                      </a: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spc="-5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adicional</a:t>
                      </a: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kern="1200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1.234,56 </a:t>
                      </a:r>
                      <a:r>
                        <a:rPr lang="en-GB" sz="2399" kern="1200" spc="-59" dirty="0">
                          <a:solidFill>
                            <a:srgbClr val="000000"/>
                          </a:solidFill>
                          <a:latin typeface="Open Sauce"/>
                          <a:ea typeface="+mn-ea"/>
                          <a:cs typeface="+mn-cs"/>
                        </a:rPr>
                        <a:t>€</a:t>
                      </a:r>
                      <a:endParaRPr lang="en-US" sz="2399" kern="1200" spc="-59" dirty="0">
                        <a:solidFill>
                          <a:srgbClr val="000000"/>
                        </a:solidFill>
                        <a:latin typeface="Open Sauce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spc="-5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5 cambios máximos - Costo cambio adicional $ 1.234,56*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spc="-5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5 cambios máximos - Costo cambio adicional $ 1.234,56*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6"/>
          <p:cNvSpPr txBox="1"/>
          <p:nvPr/>
        </p:nvSpPr>
        <p:spPr>
          <a:xfrm>
            <a:off x="1256995" y="1104900"/>
            <a:ext cx="11074397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49"/>
              </a:lnSpc>
              <a:spcBef>
                <a:spcPct val="0"/>
              </a:spcBef>
            </a:pPr>
            <a:r>
              <a:rPr lang="en-US" sz="4999" dirty="0">
                <a:solidFill>
                  <a:srgbClr val="FFFFFF"/>
                </a:solidFill>
                <a:latin typeface="Sifonn"/>
                <a:ea typeface="Sifonn"/>
                <a:cs typeface="Sifonn"/>
                <a:sym typeface="Sifonn"/>
              </a:rPr>
              <a:t>ALCANCE DEL PROYECTO 1 de 2</a:t>
            </a:r>
          </a:p>
        </p:txBody>
      </p:sp>
      <p:sp>
        <p:nvSpPr>
          <p:cNvPr id="7" name="Freeform 7"/>
          <p:cNvSpPr/>
          <p:nvPr/>
        </p:nvSpPr>
        <p:spPr>
          <a:xfrm rot="-10800000">
            <a:off x="14444140" y="0"/>
            <a:ext cx="3843860" cy="1921930"/>
          </a:xfrm>
          <a:custGeom>
            <a:avLst/>
            <a:gdLst/>
            <a:ahLst/>
            <a:cxnLst/>
            <a:rect l="l" t="t" r="r" b="b"/>
            <a:pathLst>
              <a:path w="3843860" h="1921930">
                <a:moveTo>
                  <a:pt x="0" y="0"/>
                </a:moveTo>
                <a:lnTo>
                  <a:pt x="3843860" y="0"/>
                </a:lnTo>
                <a:lnTo>
                  <a:pt x="3843860" y="1921930"/>
                </a:lnTo>
                <a:lnTo>
                  <a:pt x="0" y="19219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  <p:sp>
        <p:nvSpPr>
          <p:cNvPr id="8" name="Freeform 8"/>
          <p:cNvSpPr/>
          <p:nvPr/>
        </p:nvSpPr>
        <p:spPr>
          <a:xfrm rot="-10800000">
            <a:off x="14971131" y="694"/>
            <a:ext cx="2789878" cy="1394939"/>
          </a:xfrm>
          <a:custGeom>
            <a:avLst/>
            <a:gdLst/>
            <a:ahLst/>
            <a:cxnLst/>
            <a:rect l="l" t="t" r="r" b="b"/>
            <a:pathLst>
              <a:path w="2789878" h="1394939">
                <a:moveTo>
                  <a:pt x="0" y="0"/>
                </a:moveTo>
                <a:lnTo>
                  <a:pt x="2789878" y="0"/>
                </a:lnTo>
                <a:lnTo>
                  <a:pt x="2789878" y="1394939"/>
                </a:lnTo>
                <a:lnTo>
                  <a:pt x="0" y="13949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00B87-260A-A781-322F-C3BCBC8745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956BD78-F70B-CC94-F0BA-43B1E60B48C5}"/>
              </a:ext>
            </a:extLst>
          </p:cNvPr>
          <p:cNvGrpSpPr/>
          <p:nvPr/>
        </p:nvGrpSpPr>
        <p:grpSpPr>
          <a:xfrm>
            <a:off x="0" y="0"/>
            <a:ext cx="18288000" cy="4796739"/>
            <a:chOff x="0" y="0"/>
            <a:chExt cx="4816593" cy="1263339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CCEF6D7D-FCCB-19B7-5B51-5A4EB1AD0A37}"/>
                </a:ext>
              </a:extLst>
            </p:cNvPr>
            <p:cNvSpPr/>
            <p:nvPr/>
          </p:nvSpPr>
          <p:spPr>
            <a:xfrm>
              <a:off x="0" y="0"/>
              <a:ext cx="4816592" cy="1263339"/>
            </a:xfrm>
            <a:custGeom>
              <a:avLst/>
              <a:gdLst/>
              <a:ahLst/>
              <a:cxnLst/>
              <a:rect l="l" t="t" r="r" b="b"/>
              <a:pathLst>
                <a:path w="4816592" h="1263339">
                  <a:moveTo>
                    <a:pt x="0" y="0"/>
                  </a:moveTo>
                  <a:lnTo>
                    <a:pt x="4816592" y="0"/>
                  </a:lnTo>
                  <a:lnTo>
                    <a:pt x="4816592" y="1263339"/>
                  </a:lnTo>
                  <a:lnTo>
                    <a:pt x="0" y="1263339"/>
                  </a:lnTo>
                  <a:close/>
                </a:path>
              </a:pathLst>
            </a:custGeom>
            <a:solidFill>
              <a:schemeClr val="tx1"/>
            </a:solidFill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9F94D502-58DF-708A-5229-A2F5C0E1D77D}"/>
                </a:ext>
              </a:extLst>
            </p:cNvPr>
            <p:cNvSpPr txBox="1"/>
            <p:nvPr/>
          </p:nvSpPr>
          <p:spPr>
            <a:xfrm>
              <a:off x="0" y="57150"/>
              <a:ext cx="4816593" cy="120618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78"/>
                </a:lnSpc>
              </a:pPr>
              <a:endParaRPr/>
            </a:p>
          </p:txBody>
        </p:sp>
      </p:grp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410907FD-B090-C58C-A35A-FDC8B9BF28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7700529"/>
              </p:ext>
            </p:extLst>
          </p:nvPr>
        </p:nvGraphicFramePr>
        <p:xfrm>
          <a:off x="1256995" y="2150406"/>
          <a:ext cx="16002304" cy="7258051"/>
        </p:xfrm>
        <a:graphic>
          <a:graphicData uri="http://schemas.openxmlformats.org/drawingml/2006/table">
            <a:tbl>
              <a:tblPr/>
              <a:tblGrid>
                <a:gridCol w="40380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8448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94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53464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dirty="0">
                          <a:solidFill>
                            <a:schemeClr val="bg1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ENTREGABLE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E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dirty="0">
                          <a:solidFill>
                            <a:schemeClr val="bg1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DESCRIPCIÓN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EC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 dirty="0">
                          <a:solidFill>
                            <a:schemeClr val="bg1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TIEMPO</a:t>
                      </a:r>
                      <a:endParaRPr lang="en-US" sz="1100" dirty="0">
                        <a:solidFill>
                          <a:schemeClr val="bg1"/>
                        </a:solidFill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FAEC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49127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 dirty="0" err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Investigación</a:t>
                      </a:r>
                      <a:r>
                        <a:rPr lang="en-US" sz="2399" b="1" dirty="0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 y </a:t>
                      </a:r>
                      <a:r>
                        <a:rPr lang="en-US" sz="2399" b="1" dirty="0" err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análisis</a:t>
                      </a:r>
                      <a:r>
                        <a:rPr lang="en-US" sz="2399" b="1" dirty="0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: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Estudio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del mercado,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público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objetivo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y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competencia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9127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Arquitectura de la información: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Definición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de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estructura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y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navegación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.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9476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Diseño UX/UI: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Creación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de wireframes y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prototipos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visuales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.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68778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Desarrollo web: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Programación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y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optimización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del sitio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en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Webflow/WordPress/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otra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plataforma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según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requerimientos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.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29476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Pruebas y optimización: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Asegurar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rendimiento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,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compatibilidad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y </a:t>
                      </a: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usabilidad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.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49127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b="1" dirty="0" err="1">
                          <a:solidFill>
                            <a:srgbClr val="000000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Lanzamiento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Publicación</a:t>
                      </a:r>
                      <a:r>
                        <a:rPr lang="en-US" sz="239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del sitio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3359"/>
                        </a:lnSpc>
                        <a:defRPr/>
                      </a:pPr>
                      <a:r>
                        <a:rPr kumimoji="0" lang="en-US" sz="2399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Open Sauce"/>
                          <a:ea typeface="+mn-ea"/>
                          <a:cs typeface="+mn-cs"/>
                          <a:sym typeface="Open Sauce"/>
                        </a:rPr>
                        <a:t>n/a</a:t>
                      </a:r>
                      <a:endParaRPr lang="en-US" sz="1100" dirty="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29476">
                <a:tc gridSpan="3"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3 </a:t>
                      </a:r>
                      <a:r>
                        <a:rPr lang="en-US" sz="2399" spc="-5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cambios</a:t>
                      </a: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spc="-5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máximos</a:t>
                      </a: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- Costo </a:t>
                      </a:r>
                      <a:r>
                        <a:rPr lang="en-US" sz="2399" spc="-5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cambio</a:t>
                      </a: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spc="-59" dirty="0" err="1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adicional</a:t>
                      </a: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kern="1200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1.234,56 </a:t>
                      </a:r>
                      <a:r>
                        <a:rPr lang="en-GB" sz="2399" kern="1200" spc="-59" dirty="0">
                          <a:solidFill>
                            <a:srgbClr val="000000"/>
                          </a:solidFill>
                          <a:latin typeface="Open Sauce"/>
                          <a:ea typeface="+mn-ea"/>
                          <a:cs typeface="+mn-cs"/>
                        </a:rPr>
                        <a:t>€</a:t>
                      </a:r>
                      <a:endParaRPr lang="en-US" sz="2399" kern="1200" spc="-59" dirty="0">
                        <a:solidFill>
                          <a:srgbClr val="000000"/>
                        </a:solidFill>
                        <a:latin typeface="Open Sauce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spc="-5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5 cambios máximos - Costo cambio adicional $ 1.234,56*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spc="-5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5 cambios máximos - Costo cambio adicional $ 1.234,56*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4D10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6">
            <a:extLst>
              <a:ext uri="{FF2B5EF4-FFF2-40B4-BE49-F238E27FC236}">
                <a16:creationId xmlns:a16="http://schemas.microsoft.com/office/drawing/2014/main" id="{CC7864F3-6372-0510-9B74-EC3772E5B0DE}"/>
              </a:ext>
            </a:extLst>
          </p:cNvPr>
          <p:cNvSpPr txBox="1"/>
          <p:nvPr/>
        </p:nvSpPr>
        <p:spPr>
          <a:xfrm>
            <a:off x="1256995" y="1104900"/>
            <a:ext cx="11074397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49"/>
              </a:lnSpc>
              <a:spcBef>
                <a:spcPct val="0"/>
              </a:spcBef>
            </a:pPr>
            <a:r>
              <a:rPr lang="en-US" sz="4999" dirty="0">
                <a:solidFill>
                  <a:srgbClr val="FFFFFF"/>
                </a:solidFill>
                <a:latin typeface="Sifonn"/>
                <a:ea typeface="Sifonn"/>
                <a:cs typeface="Sifonn"/>
                <a:sym typeface="Sifonn"/>
              </a:rPr>
              <a:t>ALCANCE DEL PROYECTO 2 de 2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44CDC4B2-751B-66D7-BD56-C06034DFCB1E}"/>
              </a:ext>
            </a:extLst>
          </p:cNvPr>
          <p:cNvSpPr/>
          <p:nvPr/>
        </p:nvSpPr>
        <p:spPr>
          <a:xfrm rot="-10800000">
            <a:off x="14444140" y="0"/>
            <a:ext cx="3843860" cy="1921930"/>
          </a:xfrm>
          <a:custGeom>
            <a:avLst/>
            <a:gdLst/>
            <a:ahLst/>
            <a:cxnLst/>
            <a:rect l="l" t="t" r="r" b="b"/>
            <a:pathLst>
              <a:path w="3843860" h="1921930">
                <a:moveTo>
                  <a:pt x="0" y="0"/>
                </a:moveTo>
                <a:lnTo>
                  <a:pt x="3843860" y="0"/>
                </a:lnTo>
                <a:lnTo>
                  <a:pt x="3843860" y="1921930"/>
                </a:lnTo>
                <a:lnTo>
                  <a:pt x="0" y="19219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8" name="Freeform 8">
            <a:extLst>
              <a:ext uri="{FF2B5EF4-FFF2-40B4-BE49-F238E27FC236}">
                <a16:creationId xmlns:a16="http://schemas.microsoft.com/office/drawing/2014/main" id="{869599E6-B87F-3B03-0F12-DB929C5EA18A}"/>
              </a:ext>
            </a:extLst>
          </p:cNvPr>
          <p:cNvSpPr/>
          <p:nvPr/>
        </p:nvSpPr>
        <p:spPr>
          <a:xfrm rot="-10800000">
            <a:off x="14971131" y="694"/>
            <a:ext cx="2789878" cy="1394939"/>
          </a:xfrm>
          <a:custGeom>
            <a:avLst/>
            <a:gdLst/>
            <a:ahLst/>
            <a:cxnLst/>
            <a:rect l="l" t="t" r="r" b="b"/>
            <a:pathLst>
              <a:path w="2789878" h="1394939">
                <a:moveTo>
                  <a:pt x="0" y="0"/>
                </a:moveTo>
                <a:lnTo>
                  <a:pt x="2789878" y="0"/>
                </a:lnTo>
                <a:lnTo>
                  <a:pt x="2789878" y="1394939"/>
                </a:lnTo>
                <a:lnTo>
                  <a:pt x="0" y="139493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84896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312083" cy="10287000"/>
            <a:chOff x="0" y="0"/>
            <a:chExt cx="2189191" cy="2709333"/>
          </a:xfrm>
          <a:solidFill>
            <a:schemeClr val="tx1"/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2189191" cy="2709333"/>
            </a:xfrm>
            <a:custGeom>
              <a:avLst/>
              <a:gdLst/>
              <a:ahLst/>
              <a:cxnLst/>
              <a:rect l="l" t="t" r="r" b="b"/>
              <a:pathLst>
                <a:path w="2189191" h="2709333">
                  <a:moveTo>
                    <a:pt x="0" y="0"/>
                  </a:moveTo>
                  <a:lnTo>
                    <a:pt x="2189191" y="0"/>
                  </a:lnTo>
                  <a:lnTo>
                    <a:pt x="2189191" y="2709333"/>
                  </a:lnTo>
                  <a:lnTo>
                    <a:pt x="0" y="2709333"/>
                  </a:ln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GB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57150"/>
              <a:ext cx="2189191" cy="2652183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78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1104900"/>
            <a:ext cx="521630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49"/>
              </a:lnSpc>
              <a:spcBef>
                <a:spcPct val="0"/>
              </a:spcBef>
            </a:pPr>
            <a:r>
              <a:rPr lang="en-US" sz="4999">
                <a:solidFill>
                  <a:srgbClr val="FFFFFF"/>
                </a:solidFill>
                <a:latin typeface="Sifonn"/>
                <a:ea typeface="Sifonn"/>
                <a:cs typeface="Sifonn"/>
                <a:sym typeface="Sifonn"/>
              </a:rPr>
              <a:t>COTIZACIÓN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028700" y="2895674"/>
            <a:ext cx="7283383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78"/>
              </a:lnSpc>
              <a:spcBef>
                <a:spcPct val="0"/>
              </a:spcBef>
            </a:pPr>
            <a:r>
              <a:rPr lang="en-US" sz="2600" b="1" spc="-93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Nombre del </a:t>
            </a:r>
            <a:r>
              <a:rPr lang="en-US" sz="2600" b="1" spc="-93" dirty="0" err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cliente</a:t>
            </a:r>
            <a:r>
              <a:rPr lang="en-US" sz="2600" b="1" spc="-93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  <a:r>
              <a:rPr lang="en-US" sz="2600" spc="-93" dirty="0">
                <a:solidFill>
                  <a:srgbClr val="FFFFFF"/>
                </a:solidFill>
                <a:latin typeface="Open Sauce Light"/>
                <a:ea typeface="Open Sauce Light"/>
                <a:cs typeface="Open Sauce Light"/>
                <a:sym typeface="Open Sauce Light"/>
              </a:rPr>
              <a:t> </a:t>
            </a:r>
            <a:r>
              <a:rPr lang="en-US" sz="2600" spc="-93" dirty="0">
                <a:solidFill>
                  <a:srgbClr val="FFFFFF"/>
                </a:solidFill>
                <a:latin typeface="Open Sauce"/>
                <a:ea typeface="Open Sauce Light"/>
                <a:cs typeface="Open Sauce Light"/>
                <a:sym typeface="Open Sauce"/>
              </a:rPr>
              <a:t>Richard</a:t>
            </a:r>
            <a:endParaRPr lang="en-US" sz="2600" spc="-93" dirty="0">
              <a:solidFill>
                <a:srgbClr val="FFFFFF"/>
              </a:solidFill>
              <a:latin typeface="Open Sauce"/>
              <a:ea typeface="Open Sauce"/>
              <a:cs typeface="Open Sauce"/>
              <a:sym typeface="Open Sauce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551883"/>
            <a:ext cx="7283383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78"/>
              </a:lnSpc>
              <a:spcBef>
                <a:spcPct val="0"/>
              </a:spcBef>
            </a:pPr>
            <a:r>
              <a:rPr lang="en-US" sz="2600" b="1" spc="-93" dirty="0" err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Contacto</a:t>
            </a:r>
            <a:r>
              <a:rPr lang="en-US" sz="2600" b="1" spc="-93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</a:t>
            </a:r>
            <a:r>
              <a:rPr lang="en-US" sz="2600" spc="-9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+34 </a:t>
            </a:r>
          </a:p>
        </p:txBody>
      </p:sp>
      <p:sp>
        <p:nvSpPr>
          <p:cNvPr id="9" name="Freeform 9"/>
          <p:cNvSpPr/>
          <p:nvPr/>
        </p:nvSpPr>
        <p:spPr>
          <a:xfrm>
            <a:off x="1028700" y="2260398"/>
            <a:ext cx="1837077" cy="102078"/>
          </a:xfrm>
          <a:custGeom>
            <a:avLst/>
            <a:gdLst/>
            <a:ahLst/>
            <a:cxnLst/>
            <a:rect l="l" t="t" r="r" b="b"/>
            <a:pathLst>
              <a:path w="483839" h="26885">
                <a:moveTo>
                  <a:pt x="0" y="0"/>
                </a:moveTo>
                <a:lnTo>
                  <a:pt x="483839" y="0"/>
                </a:lnTo>
                <a:lnTo>
                  <a:pt x="483839" y="26885"/>
                </a:lnTo>
                <a:lnTo>
                  <a:pt x="0" y="26885"/>
                </a:lnTo>
                <a:close/>
              </a:path>
            </a:pathLst>
          </a:custGeom>
          <a:solidFill>
            <a:srgbClr val="2FAECF"/>
          </a:solidFill>
        </p:spPr>
        <p:txBody>
          <a:bodyPr/>
          <a:lstStyle/>
          <a:p>
            <a:endParaRPr lang="en-GB"/>
          </a:p>
        </p:txBody>
      </p:sp>
      <p:sp>
        <p:nvSpPr>
          <p:cNvPr id="11" name="TextBox 11"/>
          <p:cNvSpPr txBox="1"/>
          <p:nvPr/>
        </p:nvSpPr>
        <p:spPr>
          <a:xfrm>
            <a:off x="1028700" y="4208379"/>
            <a:ext cx="7283383" cy="34624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78"/>
              </a:lnSpc>
              <a:spcBef>
                <a:spcPct val="0"/>
              </a:spcBef>
            </a:pPr>
            <a:r>
              <a:rPr lang="en-US" sz="2600" b="1" spc="-93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Email:</a:t>
            </a:r>
            <a:r>
              <a:rPr lang="en-US" sz="2600" spc="-93" dirty="0">
                <a:solidFill>
                  <a:srgbClr val="FFFFFF"/>
                </a:solidFill>
                <a:latin typeface="Open Sauce"/>
                <a:ea typeface="Open Sauce"/>
                <a:cs typeface="Open Sauce"/>
                <a:sym typeface="Open Sauce"/>
              </a:rPr>
              <a:t> n/a</a:t>
            </a:r>
          </a:p>
        </p:txBody>
      </p:sp>
      <p:graphicFrame>
        <p:nvGraphicFramePr>
          <p:cNvPr id="12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781753"/>
              </p:ext>
            </p:extLst>
          </p:nvPr>
        </p:nvGraphicFramePr>
        <p:xfrm>
          <a:off x="9463915" y="1406525"/>
          <a:ext cx="7795385" cy="3060141"/>
        </p:xfrm>
        <a:graphic>
          <a:graphicData uri="http://schemas.openxmlformats.org/drawingml/2006/table">
            <a:tbl>
              <a:tblPr/>
              <a:tblGrid>
                <a:gridCol w="4864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1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54824"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>
                          <a:solidFill>
                            <a:srgbClr val="142E39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DESCRIPCIÓN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4059"/>
                        </a:lnSpc>
                        <a:defRPr/>
                      </a:pPr>
                      <a:r>
                        <a:rPr lang="en-US" sz="2899">
                          <a:solidFill>
                            <a:srgbClr val="142E39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INVERSIÓN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31762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Proyecto - 1er Pago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</a:t>
                      </a:r>
                      <a:r>
                        <a:rPr lang="en-US" sz="2399" kern="1200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300 </a:t>
                      </a:r>
                      <a:r>
                        <a:rPr lang="en-GB" sz="2399" kern="1200" spc="-59" dirty="0">
                          <a:solidFill>
                            <a:srgbClr val="000000"/>
                          </a:solidFill>
                          <a:latin typeface="Open Sauce"/>
                          <a:ea typeface="+mn-ea"/>
                          <a:cs typeface="+mn-cs"/>
                        </a:rPr>
                        <a:t>€</a:t>
                      </a:r>
                      <a:endParaRPr lang="en-US" sz="2399" kern="1200" spc="-59" dirty="0">
                        <a:solidFill>
                          <a:srgbClr val="000000"/>
                        </a:solidFill>
                        <a:latin typeface="Open Sauce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73555"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Proyecto - 2do Pago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3359"/>
                        </a:lnSpc>
                        <a:defRPr/>
                      </a:pPr>
                      <a:r>
                        <a:rPr lang="en-US" sz="2399" spc="-59" dirty="0">
                          <a:solidFill>
                            <a:srgbClr val="000000"/>
                          </a:solidFill>
                          <a:latin typeface="Open Sauce"/>
                          <a:ea typeface="Open Sauce"/>
                          <a:cs typeface="Open Sauce"/>
                          <a:sym typeface="Open Sauce"/>
                        </a:rPr>
                        <a:t> 350 </a:t>
                      </a:r>
                      <a:r>
                        <a:rPr lang="en-GB" sz="2399" kern="1200" spc="-59" dirty="0">
                          <a:solidFill>
                            <a:srgbClr val="000000"/>
                          </a:solidFill>
                          <a:latin typeface="Open Sauce"/>
                          <a:ea typeface="+mn-ea"/>
                          <a:cs typeface="+mn-cs"/>
                        </a:rPr>
                        <a:t>€</a:t>
                      </a:r>
                      <a:endParaRPr lang="en-US" sz="2399" kern="1200" spc="-59" dirty="0">
                        <a:solidFill>
                          <a:srgbClr val="000000"/>
                        </a:solidFill>
                        <a:latin typeface="Open Sauce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13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01877960"/>
              </p:ext>
            </p:extLst>
          </p:nvPr>
        </p:nvGraphicFramePr>
        <p:xfrm>
          <a:off x="9463915" y="5143500"/>
          <a:ext cx="7795385" cy="762000"/>
        </p:xfrm>
        <a:graphic>
          <a:graphicData uri="http://schemas.openxmlformats.org/drawingml/2006/table">
            <a:tbl>
              <a:tblPr/>
              <a:tblGrid>
                <a:gridCol w="4864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1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l">
                        <a:lnSpc>
                          <a:spcPts val="4059"/>
                        </a:lnSpc>
                        <a:defRPr/>
                      </a:pPr>
                      <a:r>
                        <a:rPr lang="en-US" sz="2899">
                          <a:solidFill>
                            <a:srgbClr val="142E39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Total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059"/>
                        </a:lnSpc>
                        <a:defRPr/>
                      </a:pPr>
                      <a:r>
                        <a:rPr lang="en-US" sz="2899" b="1" dirty="0">
                          <a:solidFill>
                            <a:srgbClr val="142E39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 650</a:t>
                      </a:r>
                      <a:r>
                        <a:rPr lang="en-US" sz="2899" b="1" kern="1200" dirty="0">
                          <a:solidFill>
                            <a:srgbClr val="142E39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 </a:t>
                      </a:r>
                      <a:r>
                        <a:rPr lang="en-GB" sz="2899" b="1" kern="1200" dirty="0">
                          <a:solidFill>
                            <a:srgbClr val="142E39"/>
                          </a:solidFill>
                          <a:latin typeface="Open Sauce Bold"/>
                          <a:ea typeface="+mn-ea"/>
                          <a:cs typeface="+mn-cs"/>
                        </a:rPr>
                        <a:t>€</a:t>
                      </a:r>
                      <a:endParaRPr lang="en-US" sz="2899" b="1" kern="1200" dirty="0">
                        <a:solidFill>
                          <a:srgbClr val="142E39"/>
                        </a:solidFill>
                        <a:latin typeface="Open Sauce Bold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8317224"/>
              </p:ext>
            </p:extLst>
          </p:nvPr>
        </p:nvGraphicFramePr>
        <p:xfrm>
          <a:off x="9463915" y="6077937"/>
          <a:ext cx="7795385" cy="762000"/>
        </p:xfrm>
        <a:graphic>
          <a:graphicData uri="http://schemas.openxmlformats.org/drawingml/2006/table">
            <a:tbl>
              <a:tblPr/>
              <a:tblGrid>
                <a:gridCol w="48642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113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62000">
                <a:tc>
                  <a:txBody>
                    <a:bodyPr/>
                    <a:lstStyle/>
                    <a:p>
                      <a:pPr algn="l">
                        <a:lnSpc>
                          <a:spcPts val="4059"/>
                        </a:lnSpc>
                        <a:defRPr/>
                      </a:pPr>
                      <a:r>
                        <a:rPr lang="en-US" sz="2899">
                          <a:solidFill>
                            <a:srgbClr val="142E39"/>
                          </a:solidFill>
                          <a:latin typeface="Sifonn"/>
                          <a:ea typeface="Sifonn"/>
                          <a:cs typeface="Sifonn"/>
                          <a:sym typeface="Sifonn"/>
                        </a:rPr>
                        <a:t>Total + Impuesto</a:t>
                      </a:r>
                      <a:endParaRPr lang="en-US" sz="1100"/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4059"/>
                        </a:lnSpc>
                        <a:defRPr/>
                      </a:pPr>
                      <a:r>
                        <a:rPr lang="en-US" sz="2899" b="1" dirty="0">
                          <a:solidFill>
                            <a:srgbClr val="142E39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 </a:t>
                      </a:r>
                      <a:r>
                        <a:rPr lang="en-GB" sz="2899" b="1" kern="1200" dirty="0">
                          <a:solidFill>
                            <a:srgbClr val="142E39"/>
                          </a:solidFill>
                          <a:latin typeface="Open Sauce Bold"/>
                          <a:ea typeface="Open Sauce Bold"/>
                          <a:cs typeface="Open Sauce Bold"/>
                          <a:sym typeface="Open Sauce Bold"/>
                        </a:rPr>
                        <a:t>-</a:t>
                      </a:r>
                      <a:endParaRPr lang="en-US" sz="2899" b="1" kern="1200" dirty="0">
                        <a:solidFill>
                          <a:srgbClr val="142E39"/>
                        </a:solidFill>
                        <a:latin typeface="Open Sauce Bold"/>
                      </a:endParaRPr>
                    </a:p>
                  </a:txBody>
                  <a:tcPr marL="88900" marR="88900" marT="88900" marB="88900" anchor="ctr">
                    <a:lnL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E59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0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5" name="Freeform 15"/>
          <p:cNvSpPr/>
          <p:nvPr/>
        </p:nvSpPr>
        <p:spPr>
          <a:xfrm>
            <a:off x="5480242" y="7516212"/>
            <a:ext cx="5663683" cy="2831842"/>
          </a:xfrm>
          <a:custGeom>
            <a:avLst/>
            <a:gdLst/>
            <a:ahLst/>
            <a:cxnLst/>
            <a:rect l="l" t="t" r="r" b="b"/>
            <a:pathLst>
              <a:path w="5663683" h="2831842">
                <a:moveTo>
                  <a:pt x="0" y="0"/>
                </a:moveTo>
                <a:lnTo>
                  <a:pt x="5663683" y="0"/>
                </a:lnTo>
                <a:lnTo>
                  <a:pt x="5663683" y="2831841"/>
                </a:lnTo>
                <a:lnTo>
                  <a:pt x="0" y="283184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 dirty="0"/>
          </a:p>
        </p:txBody>
      </p:sp>
      <p:sp>
        <p:nvSpPr>
          <p:cNvPr id="16" name="Freeform 16"/>
          <p:cNvSpPr/>
          <p:nvPr/>
        </p:nvSpPr>
        <p:spPr>
          <a:xfrm>
            <a:off x="6256730" y="8291677"/>
            <a:ext cx="4110707" cy="2055354"/>
          </a:xfrm>
          <a:custGeom>
            <a:avLst/>
            <a:gdLst/>
            <a:ahLst/>
            <a:cxnLst/>
            <a:rect l="l" t="t" r="r" b="b"/>
            <a:pathLst>
              <a:path w="4110707" h="2055354">
                <a:moveTo>
                  <a:pt x="0" y="0"/>
                </a:moveTo>
                <a:lnTo>
                  <a:pt x="4110707" y="0"/>
                </a:lnTo>
                <a:lnTo>
                  <a:pt x="4110707" y="2055353"/>
                </a:lnTo>
                <a:lnTo>
                  <a:pt x="0" y="205535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5697874" y="5466251"/>
            <a:ext cx="6892252" cy="193019"/>
          </a:xfrm>
          <a:custGeom>
            <a:avLst/>
            <a:gdLst/>
            <a:ahLst/>
            <a:cxnLst/>
            <a:rect l="l" t="t" r="r" b="b"/>
            <a:pathLst>
              <a:path w="1815243" h="50836">
                <a:moveTo>
                  <a:pt x="0" y="0"/>
                </a:moveTo>
                <a:lnTo>
                  <a:pt x="1815243" y="0"/>
                </a:lnTo>
                <a:lnTo>
                  <a:pt x="1815243" y="50836"/>
                </a:lnTo>
                <a:lnTo>
                  <a:pt x="0" y="50836"/>
                </a:lnTo>
                <a:close/>
              </a:path>
            </a:pathLst>
          </a:custGeom>
          <a:solidFill>
            <a:srgbClr val="2FAECF"/>
          </a:solidFill>
        </p:spPr>
        <p:txBody>
          <a:bodyPr/>
          <a:lstStyle/>
          <a:p>
            <a:endParaRPr lang="en-GB"/>
          </a:p>
        </p:txBody>
      </p:sp>
      <p:grpSp>
        <p:nvGrpSpPr>
          <p:cNvPr id="5" name="Group 5"/>
          <p:cNvGrpSpPr/>
          <p:nvPr/>
        </p:nvGrpSpPr>
        <p:grpSpPr>
          <a:xfrm>
            <a:off x="0" y="7455158"/>
            <a:ext cx="5663683" cy="2831842"/>
            <a:chOff x="0" y="0"/>
            <a:chExt cx="7551577" cy="377578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7551577" cy="3775789"/>
            </a:xfrm>
            <a:custGeom>
              <a:avLst/>
              <a:gdLst/>
              <a:ahLst/>
              <a:cxnLst/>
              <a:rect l="l" t="t" r="r" b="b"/>
              <a:pathLst>
                <a:path w="7551577" h="3775789">
                  <a:moveTo>
                    <a:pt x="0" y="0"/>
                  </a:moveTo>
                  <a:lnTo>
                    <a:pt x="7551577" y="0"/>
                  </a:lnTo>
                  <a:lnTo>
                    <a:pt x="7551577" y="3775789"/>
                  </a:lnTo>
                  <a:lnTo>
                    <a:pt x="0" y="3775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7" name="Freeform 7"/>
            <p:cNvSpPr/>
            <p:nvPr/>
          </p:nvSpPr>
          <p:spPr>
            <a:xfrm>
              <a:off x="1035317" y="1033953"/>
              <a:ext cx="5480943" cy="2740472"/>
            </a:xfrm>
            <a:custGeom>
              <a:avLst/>
              <a:gdLst/>
              <a:ahLst/>
              <a:cxnLst/>
              <a:rect l="l" t="t" r="r" b="b"/>
              <a:pathLst>
                <a:path w="5480943" h="2740472">
                  <a:moveTo>
                    <a:pt x="0" y="0"/>
                  </a:moveTo>
                  <a:lnTo>
                    <a:pt x="5480943" y="0"/>
                  </a:lnTo>
                  <a:lnTo>
                    <a:pt x="5480943" y="2740471"/>
                  </a:lnTo>
                  <a:lnTo>
                    <a:pt x="0" y="27404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24317" y="6682"/>
            <a:ext cx="5663683" cy="2831842"/>
            <a:chOff x="0" y="0"/>
            <a:chExt cx="7551577" cy="3775789"/>
          </a:xfrm>
        </p:grpSpPr>
        <p:sp>
          <p:nvSpPr>
            <p:cNvPr id="9" name="Freeform 9"/>
            <p:cNvSpPr/>
            <p:nvPr/>
          </p:nvSpPr>
          <p:spPr>
            <a:xfrm rot="-10800000">
              <a:off x="0" y="0"/>
              <a:ext cx="7551577" cy="3775789"/>
            </a:xfrm>
            <a:custGeom>
              <a:avLst/>
              <a:gdLst/>
              <a:ahLst/>
              <a:cxnLst/>
              <a:rect l="l" t="t" r="r" b="b"/>
              <a:pathLst>
                <a:path w="7551577" h="3775789">
                  <a:moveTo>
                    <a:pt x="0" y="0"/>
                  </a:moveTo>
                  <a:lnTo>
                    <a:pt x="7551577" y="0"/>
                  </a:lnTo>
                  <a:lnTo>
                    <a:pt x="7551577" y="3775789"/>
                  </a:lnTo>
                  <a:lnTo>
                    <a:pt x="0" y="377578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0" name="Freeform 10"/>
            <p:cNvSpPr/>
            <p:nvPr/>
          </p:nvSpPr>
          <p:spPr>
            <a:xfrm rot="-10800000">
              <a:off x="1035317" y="1364"/>
              <a:ext cx="5480943" cy="2740472"/>
            </a:xfrm>
            <a:custGeom>
              <a:avLst/>
              <a:gdLst/>
              <a:ahLst/>
              <a:cxnLst/>
              <a:rect l="l" t="t" r="r" b="b"/>
              <a:pathLst>
                <a:path w="5480943" h="2740472">
                  <a:moveTo>
                    <a:pt x="0" y="0"/>
                  </a:moveTo>
                  <a:lnTo>
                    <a:pt x="5480943" y="0"/>
                  </a:lnTo>
                  <a:lnTo>
                    <a:pt x="5480943" y="2740472"/>
                  </a:lnTo>
                  <a:lnTo>
                    <a:pt x="0" y="274047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4999597" y="3982477"/>
            <a:ext cx="8288807" cy="12091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063"/>
              </a:lnSpc>
              <a:spcBef>
                <a:spcPct val="0"/>
              </a:spcBef>
            </a:pPr>
            <a:r>
              <a:rPr lang="en-US" sz="8799" spc="-316">
                <a:solidFill>
                  <a:srgbClr val="FFFFFF"/>
                </a:solidFill>
                <a:latin typeface="Sifonn"/>
                <a:ea typeface="Sifonn"/>
                <a:cs typeface="Sifonn"/>
                <a:sym typeface="Sifonn"/>
              </a:rPr>
              <a:t>¡GRACIAS!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965807" y="6215437"/>
            <a:ext cx="7283383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90"/>
              </a:lnSpc>
              <a:spcBef>
                <a:spcPct val="0"/>
              </a:spcBef>
            </a:pPr>
            <a:r>
              <a:rPr lang="en-US" sz="3000" b="1" spc="-108" dirty="0" err="1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Contacto</a:t>
            </a:r>
            <a:r>
              <a:rPr lang="en-US" sz="3000" b="1" spc="-108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: +34 633 765 053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5965807" y="6876047"/>
            <a:ext cx="7283383" cy="407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90"/>
              </a:lnSpc>
              <a:spcBef>
                <a:spcPct val="0"/>
              </a:spcBef>
            </a:pPr>
            <a:r>
              <a:rPr lang="en-US" sz="3000" b="1" spc="-108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Email: info@the-tech-factory.com</a:t>
            </a:r>
          </a:p>
        </p:txBody>
      </p:sp>
      <p:pic>
        <p:nvPicPr>
          <p:cNvPr id="16" name="Picture 15" descr="A black background with white text&#10;&#10;AI-generated content may be incorrect.">
            <a:extLst>
              <a:ext uri="{FF2B5EF4-FFF2-40B4-BE49-F238E27FC236}">
                <a16:creationId xmlns:a16="http://schemas.microsoft.com/office/drawing/2014/main" id="{768B93E9-2FE6-7AFF-3297-52BCCFFE40A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0367"/>
          <a:stretch/>
        </p:blipFill>
        <p:spPr>
          <a:xfrm>
            <a:off x="8496300" y="1790700"/>
            <a:ext cx="1295400" cy="1504762"/>
          </a:xfrm>
          <a:prstGeom prst="rect">
            <a:avLst/>
          </a:prstGeom>
        </p:spPr>
      </p:pic>
      <p:sp>
        <p:nvSpPr>
          <p:cNvPr id="17" name="TextBox 13">
            <a:extLst>
              <a:ext uri="{FF2B5EF4-FFF2-40B4-BE49-F238E27FC236}">
                <a16:creationId xmlns:a16="http://schemas.microsoft.com/office/drawing/2014/main" id="{592DDA83-2455-CB11-5B3F-435AC9234CC8}"/>
              </a:ext>
            </a:extLst>
          </p:cNvPr>
          <p:cNvSpPr txBox="1"/>
          <p:nvPr/>
        </p:nvSpPr>
        <p:spPr>
          <a:xfrm>
            <a:off x="5965807" y="7536657"/>
            <a:ext cx="7750193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090"/>
              </a:lnSpc>
              <a:spcBef>
                <a:spcPct val="0"/>
              </a:spcBef>
            </a:pPr>
            <a:r>
              <a:rPr lang="en-US" sz="3000" b="1" spc="-108" dirty="0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Web: https://www.the-tech-factory.com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621</Words>
  <Application>Microsoft Office PowerPoint</Application>
  <PresentationFormat>Custom</PresentationFormat>
  <Paragraphs>102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4" baseType="lpstr">
      <vt:lpstr>Open Sauce Light</vt:lpstr>
      <vt:lpstr>Calibri</vt:lpstr>
      <vt:lpstr>Arial</vt:lpstr>
      <vt:lpstr>Sifonn</vt:lpstr>
      <vt:lpstr>Open Sauce Bold</vt:lpstr>
      <vt:lpstr>Open Sauce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Propuesta Ejecutiva de Proyecto Corporativo Minimalista Azul y Verde</dc:title>
  <dc:creator>Javier RUIDIAZ</dc:creator>
  <cp:lastModifiedBy>RUIDIAZ Javier</cp:lastModifiedBy>
  <cp:revision>6</cp:revision>
  <dcterms:created xsi:type="dcterms:W3CDTF">2006-08-16T00:00:00Z</dcterms:created>
  <dcterms:modified xsi:type="dcterms:W3CDTF">2025-09-09T03:25:15Z</dcterms:modified>
  <dc:identifier>DAGyUua3i5E</dc:identifier>
</cp:coreProperties>
</file>